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70" r:id="rId13"/>
    <p:sldId id="267" r:id="rId14"/>
    <p:sldId id="268" r:id="rId15"/>
    <p:sldId id="278" r:id="rId16"/>
    <p:sldId id="271" r:id="rId17"/>
    <p:sldId id="269" r:id="rId18"/>
    <p:sldId id="273" r:id="rId19"/>
    <p:sldId id="274" r:id="rId20"/>
    <p:sldId id="277" r:id="rId21"/>
    <p:sldId id="276" r:id="rId22"/>
    <p:sldId id="275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DAC3D3-CB4F-4E71-A3D7-C671D5C7A696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2"/>
            <p14:sldId id="263"/>
            <p14:sldId id="265"/>
            <p14:sldId id="266"/>
            <p14:sldId id="270"/>
            <p14:sldId id="267"/>
            <p14:sldId id="268"/>
            <p14:sldId id="278"/>
            <p14:sldId id="271"/>
            <p14:sldId id="269"/>
            <p14:sldId id="273"/>
            <p14:sldId id="274"/>
            <p14:sldId id="277"/>
            <p14:sldId id="276"/>
            <p14:sldId id="275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8EB1-F626-4D33-B7A0-B4E4A75A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31E61-184A-4956-8CFE-A44033C5E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DD300-DD10-42DB-83CA-D485D0069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F9872-EEDA-4454-AC31-3E1E2E53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346C6-4345-4FDC-84F1-B3440D47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5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B17C-441E-4C87-B8A7-180565C6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58B66-866E-41DE-A42D-BF7175F9B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7C238-3106-4F0C-996B-55FD28E50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C96A-D0FF-41B9-9564-4EB28419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5B207-509D-42C5-9222-8758CDC1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5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AF86E-3CC7-4083-939C-BECBE2137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2D118-03BB-4A02-A7B6-58B8305C9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0E004-3B1D-4145-ABC0-18CC2DDBE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C2BC3-F5AF-4919-BEAA-4EDEBA6A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A8E43-0C9A-4EC7-AC4F-9EAB400D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1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4A30-ED39-4D14-9624-CF79F443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3BD5-D1AA-4083-B020-E5CF04522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35256-15C6-4B37-B513-A756F7622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8BD8-CA20-4EA6-82A0-7BB65CCF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BBF64-5594-4468-9D38-DC704DB0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0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9971-FB7D-4651-A8AB-22D41394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2F402-5C54-437B-A58B-8A19D01DA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FCCA-EE59-4B7A-8251-3B4560E1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5AB65-C037-4096-8DFB-7A9BDFBD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37CB-74CE-4B01-BBBC-4730FB75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4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53CC-5CAA-4135-8A19-469A661D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5037-6431-412E-84AF-2F02413F0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3366D-E892-4666-B091-FFA6C5CF1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0CBA1-E668-4DDD-BA49-C5730EE0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48A6E-BCAD-483D-B95D-898CF70F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20C7A-4017-4558-8AC3-8A0808F1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5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424C-3D89-4E35-88E0-B7182B0E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143F1-C9C8-469E-9D57-F906B330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5010-D202-42FF-BF89-D3E61A734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A4FA6-08C1-4A79-8098-5C611102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B401B-1CB4-475F-A7B3-4CB8B17A9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74029-4AD0-4D58-887D-F66A28B0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A2B9F-022F-45D2-8243-F7837123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44FA77-C40F-4A19-BC24-46228171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0F7B-7C8A-48E1-BC3D-CE887113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294AD-514D-4438-8769-3FA61844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C430F-3889-4029-9884-BC0973AB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EB415-B6C0-4225-B0D4-6A9EADC8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0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66312-6588-4C1F-B889-3939BE8F9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A8C57-A22C-4D54-816D-EAFF5112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486D-11A5-4612-8DFC-BE71FB8B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2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40BA-EC5A-4E42-8308-92AABE6B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A9AA1-DF41-4136-A726-FAB00853F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14FA1-17C9-453C-BA08-96420BF02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D9AA6-6A2A-4004-99E5-0582A157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30203-F3D5-44F1-882F-25AC7924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CF9A4-FCC6-489F-89E4-C67EEC81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C587-AE9F-4231-94B0-396A591D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C9A79-6E15-4C42-8B6E-22C7064B3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F27D4-DA5E-40AE-A48C-CDDCFA420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92A2D-5AC3-405A-A7BA-5F794DD0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E6554-F03E-42F7-BEFE-063A111B8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BBA1C-853F-49F6-9B82-966E4836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9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0B6FDA-6C70-4CB0-89F8-8AFB9F1A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FAF9D-96F8-4112-B311-A615C555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8DE84-80FD-444C-96DF-09FED9C02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62B24-E3E6-4F57-8AF0-BB433E25F3A1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8AABB-9EB9-4C05-95F5-29D995F0D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367A3-3FA4-4AD3-9F54-81CE49A30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977B-16C8-48C8-86D0-FB2E1C8EE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9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0135B-F8D2-4998-885C-3A98D2FB6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044" y="843107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Perception for F1-Tenth autonomous car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05E52-A817-42D1-BFD8-A37D57674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044" y="466648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- By Krishna Nuthalapati</a:t>
            </a:r>
          </a:p>
        </p:txBody>
      </p:sp>
      <p:sp>
        <p:nvSpPr>
          <p:cNvPr id="7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, wall, cluttered&#10;&#10;Description automatically generated">
            <a:extLst>
              <a:ext uri="{FF2B5EF4-FFF2-40B4-BE49-F238E27FC236}">
                <a16:creationId xmlns:a16="http://schemas.microsoft.com/office/drawing/2014/main" id="{08D728E1-AC10-4223-9107-1663B253A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11631" r="30324" b="4397"/>
          <a:stretch/>
        </p:blipFill>
        <p:spPr>
          <a:xfrm>
            <a:off x="4832379" y="0"/>
            <a:ext cx="7356573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948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YOLOv1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2" descr="Cube - FREE Printable Template | Planerium">
            <a:extLst>
              <a:ext uri="{FF2B5EF4-FFF2-40B4-BE49-F238E27FC236}">
                <a16:creationId xmlns:a16="http://schemas.microsoft.com/office/drawing/2014/main" id="{96BFCE83-D51D-4636-8E60-D287347B5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421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be - FREE Printable Template | Planerium">
            <a:extLst>
              <a:ext uri="{FF2B5EF4-FFF2-40B4-BE49-F238E27FC236}">
                <a16:creationId xmlns:a16="http://schemas.microsoft.com/office/drawing/2014/main" id="{8D6B7DAD-DAD7-42C7-87B6-14255C7D64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Cube - FREE Printable Template | Planerium">
            <a:extLst>
              <a:ext uri="{FF2B5EF4-FFF2-40B4-BE49-F238E27FC236}">
                <a16:creationId xmlns:a16="http://schemas.microsoft.com/office/drawing/2014/main" id="{000C8A83-3ABF-46C7-9DA6-95716EA2AF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73600" y="2006600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55C5D-0420-4B8C-A941-A587CEC4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96471" y="3056612"/>
            <a:ext cx="2202886" cy="2607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B3CB1B-DB15-437A-983D-FB7494663DA6}"/>
              </a:ext>
            </a:extLst>
          </p:cNvPr>
          <p:cNvSpPr txBox="1"/>
          <p:nvPr/>
        </p:nvSpPr>
        <p:spPr>
          <a:xfrm>
            <a:off x="2885440" y="4175759"/>
            <a:ext cx="12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0793-E891-4B44-913C-C42FEA2670D2}"/>
              </a:ext>
            </a:extLst>
          </p:cNvPr>
          <p:cNvSpPr txBox="1"/>
          <p:nvPr/>
        </p:nvSpPr>
        <p:spPr>
          <a:xfrm flipH="1">
            <a:off x="3130018" y="5225812"/>
            <a:ext cx="3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16743-EC35-411C-9B0B-BA5223CA7D44}"/>
              </a:ext>
            </a:extLst>
          </p:cNvPr>
          <p:cNvSpPr txBox="1"/>
          <p:nvPr/>
        </p:nvSpPr>
        <p:spPr>
          <a:xfrm>
            <a:off x="4075169" y="55814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2E224D-004E-485C-93E2-F8879F08B8FD}"/>
              </a:ext>
            </a:extLst>
          </p:cNvPr>
          <p:cNvSpPr/>
          <p:nvPr/>
        </p:nvSpPr>
        <p:spPr>
          <a:xfrm>
            <a:off x="6248400" y="3429000"/>
            <a:ext cx="5588000" cy="457200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B883A8-5BAA-44A0-A4E7-DA02D071D4BF}"/>
              </a:ext>
            </a:extLst>
          </p:cNvPr>
          <p:cNvCxnSpPr/>
          <p:nvPr/>
        </p:nvCxnSpPr>
        <p:spPr>
          <a:xfrm>
            <a:off x="8757920" y="342900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621A37-295C-4B67-B8BB-249C74DE040D}"/>
              </a:ext>
            </a:extLst>
          </p:cNvPr>
          <p:cNvCxnSpPr/>
          <p:nvPr/>
        </p:nvCxnSpPr>
        <p:spPr>
          <a:xfrm>
            <a:off x="9438640" y="342900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B1FE68-D7D2-4AF7-98B5-D93D2DA75CB2}"/>
              </a:ext>
            </a:extLst>
          </p:cNvPr>
          <p:cNvCxnSpPr/>
          <p:nvPr/>
        </p:nvCxnSpPr>
        <p:spPr>
          <a:xfrm>
            <a:off x="10068560" y="342900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191C59-EFB3-455E-BACD-FB30EDB87B45}"/>
              </a:ext>
            </a:extLst>
          </p:cNvPr>
          <p:cNvCxnSpPr/>
          <p:nvPr/>
        </p:nvCxnSpPr>
        <p:spPr>
          <a:xfrm>
            <a:off x="10637520" y="342900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BA6040-FA88-4E7C-A4FD-BC3ADAE2D64A}"/>
              </a:ext>
            </a:extLst>
          </p:cNvPr>
          <p:cNvCxnSpPr/>
          <p:nvPr/>
        </p:nvCxnSpPr>
        <p:spPr>
          <a:xfrm>
            <a:off x="11216640" y="342900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4EAD2A-9E85-4C54-8EB4-249C201C9784}"/>
              </a:ext>
            </a:extLst>
          </p:cNvPr>
          <p:cNvSpPr txBox="1"/>
          <p:nvPr/>
        </p:nvSpPr>
        <p:spPr>
          <a:xfrm>
            <a:off x="6444797" y="3475971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p(c) - Class predictions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53480B-9441-4D33-9D1A-D607C28EE7F2}"/>
              </a:ext>
            </a:extLst>
          </p:cNvPr>
          <p:cNvSpPr txBox="1"/>
          <p:nvPr/>
        </p:nvSpPr>
        <p:spPr>
          <a:xfrm>
            <a:off x="9581094" y="34914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A3A158-AC9A-4485-916E-DE183EA3399B}"/>
              </a:ext>
            </a:extLst>
          </p:cNvPr>
          <p:cNvSpPr txBox="1"/>
          <p:nvPr/>
        </p:nvSpPr>
        <p:spPr>
          <a:xfrm>
            <a:off x="10232339" y="347293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BB6AD-DD08-4DDD-80F6-C87690418F19}"/>
              </a:ext>
            </a:extLst>
          </p:cNvPr>
          <p:cNvSpPr txBox="1"/>
          <p:nvPr/>
        </p:nvSpPr>
        <p:spPr>
          <a:xfrm>
            <a:off x="10753840" y="3472934"/>
            <a:ext cx="40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BEC05C-A34F-455D-B475-331B2E531F8D}"/>
              </a:ext>
            </a:extLst>
          </p:cNvPr>
          <p:cNvSpPr txBox="1"/>
          <p:nvPr/>
        </p:nvSpPr>
        <p:spPr>
          <a:xfrm>
            <a:off x="11374121" y="34914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412770-5DD8-46ED-B77C-3CB795EFAAA1}"/>
              </a:ext>
            </a:extLst>
          </p:cNvPr>
          <p:cNvSpPr txBox="1"/>
          <p:nvPr/>
        </p:nvSpPr>
        <p:spPr>
          <a:xfrm>
            <a:off x="8965355" y="34914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B7B39E-1B36-4E38-AEEE-757F9D8E4F23}"/>
              </a:ext>
            </a:extLst>
          </p:cNvPr>
          <p:cNvSpPr txBox="1"/>
          <p:nvPr/>
        </p:nvSpPr>
        <p:spPr>
          <a:xfrm>
            <a:off x="3715647" y="6145969"/>
            <a:ext cx="11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layer</a:t>
            </a:r>
          </a:p>
        </p:txBody>
      </p:sp>
    </p:spTree>
    <p:extLst>
      <p:ext uri="{BB962C8B-B14F-4D97-AF65-F5344CB8AC3E}">
        <p14:creationId xmlns:p14="http://schemas.microsoft.com/office/powerpoint/2010/main" val="174344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YOLOv1 Loss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FB1A1-7FA9-45E0-A6B6-43CDD572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86685"/>
            <a:ext cx="5562600" cy="3714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7E12-68C8-409D-A2E1-171877390A9B}"/>
              </a:ext>
            </a:extLst>
          </p:cNvPr>
          <p:cNvSpPr/>
          <p:nvPr/>
        </p:nvSpPr>
        <p:spPr>
          <a:xfrm>
            <a:off x="6258560" y="3337560"/>
            <a:ext cx="5588000" cy="457200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0177D7-F8EE-45AF-8EA0-892B88CDD1D5}"/>
              </a:ext>
            </a:extLst>
          </p:cNvPr>
          <p:cNvCxnSpPr/>
          <p:nvPr/>
        </p:nvCxnSpPr>
        <p:spPr>
          <a:xfrm>
            <a:off x="8768080" y="333756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64CCAE-A104-4800-AFAD-0569C853EFF9}"/>
              </a:ext>
            </a:extLst>
          </p:cNvPr>
          <p:cNvCxnSpPr/>
          <p:nvPr/>
        </p:nvCxnSpPr>
        <p:spPr>
          <a:xfrm>
            <a:off x="9448800" y="333756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1B532-338B-447A-A318-ED839119900D}"/>
              </a:ext>
            </a:extLst>
          </p:cNvPr>
          <p:cNvCxnSpPr/>
          <p:nvPr/>
        </p:nvCxnSpPr>
        <p:spPr>
          <a:xfrm>
            <a:off x="10078720" y="333756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1EDC8-5A27-4619-93E4-EAAEF8D9B12B}"/>
              </a:ext>
            </a:extLst>
          </p:cNvPr>
          <p:cNvCxnSpPr/>
          <p:nvPr/>
        </p:nvCxnSpPr>
        <p:spPr>
          <a:xfrm>
            <a:off x="10647680" y="333756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2B9FCE-7724-4143-A322-83FD75A8E54C}"/>
              </a:ext>
            </a:extLst>
          </p:cNvPr>
          <p:cNvCxnSpPr/>
          <p:nvPr/>
        </p:nvCxnSpPr>
        <p:spPr>
          <a:xfrm>
            <a:off x="11226800" y="3337560"/>
            <a:ext cx="0" cy="457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17A144-5C5C-40F2-A8B0-84B8C0ACFA96}"/>
              </a:ext>
            </a:extLst>
          </p:cNvPr>
          <p:cNvSpPr txBox="1"/>
          <p:nvPr/>
        </p:nvSpPr>
        <p:spPr>
          <a:xfrm>
            <a:off x="6454957" y="3384531"/>
            <a:ext cx="226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p(c) - class predictions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4B826B-4B8D-4A1E-8162-4805B60DDCE9}"/>
              </a:ext>
            </a:extLst>
          </p:cNvPr>
          <p:cNvSpPr txBox="1"/>
          <p:nvPr/>
        </p:nvSpPr>
        <p:spPr>
          <a:xfrm>
            <a:off x="9591254" y="34000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7C87E-3829-42DF-B2A4-F98D2970E219}"/>
              </a:ext>
            </a:extLst>
          </p:cNvPr>
          <p:cNvSpPr txBox="1"/>
          <p:nvPr/>
        </p:nvSpPr>
        <p:spPr>
          <a:xfrm>
            <a:off x="10242499" y="338149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C79AE-8A24-4590-8335-5366E207F326}"/>
              </a:ext>
            </a:extLst>
          </p:cNvPr>
          <p:cNvSpPr txBox="1"/>
          <p:nvPr/>
        </p:nvSpPr>
        <p:spPr>
          <a:xfrm>
            <a:off x="10764000" y="3381494"/>
            <a:ext cx="40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0AB97-C8CA-458E-8615-D1437A82AF4C}"/>
              </a:ext>
            </a:extLst>
          </p:cNvPr>
          <p:cNvSpPr txBox="1"/>
          <p:nvPr/>
        </p:nvSpPr>
        <p:spPr>
          <a:xfrm>
            <a:off x="11384281" y="34000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85B861-9557-4832-B0B7-900FADB70262}"/>
              </a:ext>
            </a:extLst>
          </p:cNvPr>
          <p:cNvSpPr txBox="1"/>
          <p:nvPr/>
        </p:nvSpPr>
        <p:spPr>
          <a:xfrm>
            <a:off x="8975515" y="340002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9034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metrics – mean Average Precision (mAP) is most used evaluation metric in object detection.</a:t>
            </a:r>
          </a:p>
          <a:p>
            <a:r>
              <a:rPr lang="en-US" dirty="0"/>
              <a:t>mAP is determined using Intersection Of Union (IOU) and Non-Max Suppression (NMS).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290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2A52D591-9AB5-4601-83BF-C8C334AD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180" y="3709289"/>
            <a:ext cx="3568700" cy="278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65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YOLOv1 struggles detecting smaller objects.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Object Detection with YOLOv3 | PythonRepo">
            <a:extLst>
              <a:ext uri="{FF2B5EF4-FFF2-40B4-BE49-F238E27FC236}">
                <a16:creationId xmlns:a16="http://schemas.microsoft.com/office/drawing/2014/main" id="{626DB719-E9A6-4D22-9AAB-1B4402028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7" r="1021"/>
          <a:stretch/>
        </p:blipFill>
        <p:spPr bwMode="auto">
          <a:xfrm>
            <a:off x="5704839" y="2773680"/>
            <a:ext cx="6039755" cy="340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yolo in deep-learning">
            <a:extLst>
              <a:ext uri="{FF2B5EF4-FFF2-40B4-BE49-F238E27FC236}">
                <a16:creationId xmlns:a16="http://schemas.microsoft.com/office/drawing/2014/main" id="{9A0FE5CA-F11C-4060-A06F-A4EE0F02D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2" b="12578"/>
          <a:stretch/>
        </p:blipFill>
        <p:spPr bwMode="auto">
          <a:xfrm>
            <a:off x="985520" y="2829454"/>
            <a:ext cx="3373120" cy="34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4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r>
              <a:rPr lang="en-US" dirty="0"/>
              <a:t>So, switching over to YOLOv3 should do the job.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266" name="Picture 2" descr="How to create a Threat Detection Model using YOLOv3 - Analytics Vidhya">
            <a:extLst>
              <a:ext uri="{FF2B5EF4-FFF2-40B4-BE49-F238E27FC236}">
                <a16:creationId xmlns:a16="http://schemas.microsoft.com/office/drawing/2014/main" id="{F7CB841E-19E2-4B01-88C8-5B6B278C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65" y="1988578"/>
            <a:ext cx="9733755" cy="48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08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real-time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r>
              <a:rPr lang="en-US" dirty="0"/>
              <a:t>Zero copy data transport is key to faster processing of image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AB5FD-4FA0-431C-A3EE-838B89590635}"/>
              </a:ext>
            </a:extLst>
          </p:cNvPr>
          <p:cNvSpPr/>
          <p:nvPr/>
        </p:nvSpPr>
        <p:spPr>
          <a:xfrm>
            <a:off x="1330960" y="2788762"/>
            <a:ext cx="2550160" cy="3220720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65AC6-807D-4784-A010-DC960ECCC235}"/>
              </a:ext>
            </a:extLst>
          </p:cNvPr>
          <p:cNvSpPr/>
          <p:nvPr/>
        </p:nvSpPr>
        <p:spPr>
          <a:xfrm>
            <a:off x="7955282" y="2788762"/>
            <a:ext cx="2550160" cy="3220720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613F11-E453-4643-B369-795BBB53F555}"/>
              </a:ext>
            </a:extLst>
          </p:cNvPr>
          <p:cNvCxnSpPr>
            <a:cxnSpLocks/>
          </p:cNvCxnSpPr>
          <p:nvPr/>
        </p:nvCxnSpPr>
        <p:spPr>
          <a:xfrm>
            <a:off x="4003040" y="4360713"/>
            <a:ext cx="6096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E31BC72-D894-4FF0-ADE2-AB8F7222CA4A}"/>
              </a:ext>
            </a:extLst>
          </p:cNvPr>
          <p:cNvSpPr/>
          <p:nvPr/>
        </p:nvSpPr>
        <p:spPr>
          <a:xfrm>
            <a:off x="4775077" y="4004467"/>
            <a:ext cx="2194560" cy="809625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E7BFB-4DAA-4980-B040-730841F6756B}"/>
              </a:ext>
            </a:extLst>
          </p:cNvPr>
          <p:cNvCxnSpPr>
            <a:cxnSpLocks/>
          </p:cNvCxnSpPr>
          <p:nvPr/>
        </p:nvCxnSpPr>
        <p:spPr>
          <a:xfrm>
            <a:off x="7213600" y="4378641"/>
            <a:ext cx="6096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68EF0C-3F06-4A45-AF06-316938AD8AB0}"/>
              </a:ext>
            </a:extLst>
          </p:cNvPr>
          <p:cNvCxnSpPr>
            <a:cxnSpLocks/>
          </p:cNvCxnSpPr>
          <p:nvPr/>
        </p:nvCxnSpPr>
        <p:spPr>
          <a:xfrm>
            <a:off x="4003040" y="3247588"/>
            <a:ext cx="384048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965F87-43ED-4614-AA5F-D8BAA004DC6F}"/>
              </a:ext>
            </a:extLst>
          </p:cNvPr>
          <p:cNvSpPr txBox="1"/>
          <p:nvPr/>
        </p:nvSpPr>
        <p:spPr>
          <a:xfrm>
            <a:off x="2047880" y="3257907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03482-77AB-4E86-851E-EEF0A419B986}"/>
              </a:ext>
            </a:extLst>
          </p:cNvPr>
          <p:cNvSpPr txBox="1"/>
          <p:nvPr/>
        </p:nvSpPr>
        <p:spPr>
          <a:xfrm>
            <a:off x="8698261" y="3257907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7BD18-1258-47B2-B34D-9A622B1E9E3A}"/>
              </a:ext>
            </a:extLst>
          </p:cNvPr>
          <p:cNvSpPr txBox="1"/>
          <p:nvPr/>
        </p:nvSpPr>
        <p:spPr>
          <a:xfrm>
            <a:off x="4902605" y="4086115"/>
            <a:ext cx="1939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Common memory </a:t>
            </a:r>
          </a:p>
          <a:p>
            <a:pPr algn="ctr"/>
            <a:r>
              <a:rPr lang="en-US" dirty="0"/>
              <a:t>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867D5-80A8-4BEF-912C-ED823B548E2F}"/>
              </a:ext>
            </a:extLst>
          </p:cNvPr>
          <p:cNvSpPr txBox="1"/>
          <p:nvPr/>
        </p:nvSpPr>
        <p:spPr>
          <a:xfrm>
            <a:off x="2052176" y="424509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F860BB-81B5-452E-A609-179E9E88E8C1}"/>
              </a:ext>
            </a:extLst>
          </p:cNvPr>
          <p:cNvSpPr txBox="1"/>
          <p:nvPr/>
        </p:nvSpPr>
        <p:spPr>
          <a:xfrm>
            <a:off x="8644881" y="4245094"/>
            <a:ext cx="117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Subscriber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EC73AB-9F31-46EB-9114-44156A524264}"/>
              </a:ext>
            </a:extLst>
          </p:cNvPr>
          <p:cNvSpPr txBox="1"/>
          <p:nvPr/>
        </p:nvSpPr>
        <p:spPr>
          <a:xfrm>
            <a:off x="2286000" y="5171440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6E36FE-9F57-4213-988A-76EC428AD308}"/>
              </a:ext>
            </a:extLst>
          </p:cNvPr>
          <p:cNvSpPr txBox="1"/>
          <p:nvPr/>
        </p:nvSpPr>
        <p:spPr>
          <a:xfrm>
            <a:off x="8591405" y="5232281"/>
            <a:ext cx="140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/ Python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540B1-17A3-4B92-9DAF-81C7F9B10A70}"/>
              </a:ext>
            </a:extLst>
          </p:cNvPr>
          <p:cNvSpPr txBox="1"/>
          <p:nvPr/>
        </p:nvSpPr>
        <p:spPr>
          <a:xfrm>
            <a:off x="5233239" y="6325312"/>
            <a:ext cx="130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ROS NODES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11D730-C580-47E9-8D7A-2353F21A1D76}"/>
              </a:ext>
            </a:extLst>
          </p:cNvPr>
          <p:cNvSpPr txBox="1"/>
          <p:nvPr/>
        </p:nvSpPr>
        <p:spPr>
          <a:xfrm>
            <a:off x="2047880" y="620776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374EB1-6B3E-4340-B3E7-C24EBFE2327E}"/>
              </a:ext>
            </a:extLst>
          </p:cNvPr>
          <p:cNvSpPr txBox="1"/>
          <p:nvPr/>
        </p:nvSpPr>
        <p:spPr>
          <a:xfrm>
            <a:off x="8800433" y="620776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7F2345-ADD8-4A8D-A58D-9B764124D03B}"/>
              </a:ext>
            </a:extLst>
          </p:cNvPr>
          <p:cNvSpPr txBox="1"/>
          <p:nvPr/>
        </p:nvSpPr>
        <p:spPr>
          <a:xfrm>
            <a:off x="5373823" y="2907348"/>
            <a:ext cx="99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2631213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pic>
        <p:nvPicPr>
          <p:cNvPr id="13314" name="Picture 2" descr="part-aware-panoptic-segmentation · GitHub Topics · GitHub">
            <a:extLst>
              <a:ext uri="{FF2B5EF4-FFF2-40B4-BE49-F238E27FC236}">
                <a16:creationId xmlns:a16="http://schemas.microsoft.com/office/drawing/2014/main" id="{39B522F6-479D-4811-964A-CB3BFE0D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92" y="2323465"/>
            <a:ext cx="8400415" cy="420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74AEE7-C1BD-4658-B346-CD5691D99327}"/>
              </a:ext>
            </a:extLst>
          </p:cNvPr>
          <p:cNvSpPr txBox="1">
            <a:spLocks/>
          </p:cNvSpPr>
          <p:nvPr/>
        </p:nvSpPr>
        <p:spPr>
          <a:xfrm>
            <a:off x="736600" y="164401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Why panoptic segmentation is needed?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5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Depth can be estimated using the cameras without any other sensors. This works based on the triangulation method shown below,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E470C-C7EF-43AD-A906-9556FADB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92" y="2620962"/>
            <a:ext cx="81057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3D point cloud can be obtained by estimating the depth of all the pixels containing in an image.</a:t>
            </a:r>
          </a:p>
          <a:p>
            <a:pPr algn="just"/>
            <a:r>
              <a:rPr lang="en-US" dirty="0"/>
              <a:t>Once we have a point cloud, we combine this with the panoptic segmented image to obtain an initial understanding of the points in the point cloud.</a:t>
            </a:r>
          </a:p>
          <a:p>
            <a:pPr algn="just"/>
            <a:r>
              <a:rPr lang="en-US" dirty="0"/>
              <a:t>Now, the depth estimation and panoptic segmentation will be noisy, meaning that at every instant there is a possibility of change.</a:t>
            </a:r>
          </a:p>
          <a:p>
            <a:pPr algn="just"/>
            <a:r>
              <a:rPr lang="en-US" dirty="0"/>
              <a:t>So, we need to filter out the noise which can be done using optimal estimation methods like Kalman filter.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1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Kalman filters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40" name="Picture 4" descr="Ilectureonline">
            <a:extLst>
              <a:ext uri="{FF2B5EF4-FFF2-40B4-BE49-F238E27FC236}">
                <a16:creationId xmlns:a16="http://schemas.microsoft.com/office/drawing/2014/main" id="{FEB0142C-127B-4279-BF91-2D8782E2D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249" y="2374237"/>
            <a:ext cx="7195502" cy="41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14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BC15-8A3F-4FC1-9901-311E3F2E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055B3-CE0E-4477-A399-E7F3C5C53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To detect the objects in proximity and estimate the depth.</a:t>
            </a:r>
          </a:p>
          <a:p>
            <a:pPr algn="just"/>
            <a:r>
              <a:rPr lang="en-US" dirty="0"/>
              <a:t> Use Simultaneous Localization And Mapping (SLAM) techniques to create a 3D map.</a:t>
            </a:r>
          </a:p>
          <a:p>
            <a:pPr algn="just"/>
            <a:r>
              <a:rPr lang="en-US" dirty="0"/>
              <a:t> Use that map to understand the surroundings and navigate through it.</a:t>
            </a:r>
          </a:p>
          <a:p>
            <a:pPr algn="just"/>
            <a:r>
              <a:rPr lang="en-US" dirty="0"/>
              <a:t>All of this is to be done fast enough </a:t>
            </a:r>
            <a:r>
              <a:rPr lang="en-US" dirty="0" err="1"/>
              <a:t>i.e</a:t>
            </a:r>
            <a:r>
              <a:rPr lang="en-US" dirty="0"/>
              <a:t> in real-time on a device with limited computation power.</a:t>
            </a:r>
          </a:p>
        </p:txBody>
      </p:sp>
    </p:spTree>
    <p:extLst>
      <p:ext uri="{BB962C8B-B14F-4D97-AF65-F5344CB8AC3E}">
        <p14:creationId xmlns:p14="http://schemas.microsoft.com/office/powerpoint/2010/main" val="359157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Kalman filters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FAAFF-E511-4952-9C73-CDEB4FC4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29" y="2391568"/>
            <a:ext cx="6836431" cy="2698591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1C274A-BF24-4783-9D1C-82F946DBD914}"/>
              </a:ext>
            </a:extLst>
          </p:cNvPr>
          <p:cNvSpPr/>
          <p:nvPr/>
        </p:nvSpPr>
        <p:spPr>
          <a:xfrm>
            <a:off x="5709920" y="2907348"/>
            <a:ext cx="1026160" cy="2028031"/>
          </a:xfrm>
          <a:custGeom>
            <a:avLst/>
            <a:gdLst>
              <a:gd name="connsiteX0" fmla="*/ 0 w 1727200"/>
              <a:gd name="connsiteY0" fmla="*/ 1239522 h 1239522"/>
              <a:gd name="connsiteX1" fmla="*/ 934720 w 1727200"/>
              <a:gd name="connsiteY1" fmla="*/ 2 h 1239522"/>
              <a:gd name="connsiteX2" fmla="*/ 1727200 w 1727200"/>
              <a:gd name="connsiteY2" fmla="*/ 1229362 h 123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7200" h="1239522">
                <a:moveTo>
                  <a:pt x="0" y="1239522"/>
                </a:moveTo>
                <a:cubicBezTo>
                  <a:pt x="323426" y="620608"/>
                  <a:pt x="646853" y="1695"/>
                  <a:pt x="934720" y="2"/>
                </a:cubicBezTo>
                <a:cubicBezTo>
                  <a:pt x="1222587" y="-1691"/>
                  <a:pt x="1601893" y="1032935"/>
                  <a:pt x="1727200" y="1229362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45DD8B-F1F2-4D81-97AD-FDA8CCEB2140}"/>
              </a:ext>
            </a:extLst>
          </p:cNvPr>
          <p:cNvSpPr txBox="1"/>
          <p:nvPr/>
        </p:nvSpPr>
        <p:spPr>
          <a:xfrm>
            <a:off x="5273040" y="2464792"/>
            <a:ext cx="241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resulting gaussian</a:t>
            </a:r>
          </a:p>
        </p:txBody>
      </p:sp>
    </p:spTree>
    <p:extLst>
      <p:ext uri="{BB962C8B-B14F-4D97-AF65-F5344CB8AC3E}">
        <p14:creationId xmlns:p14="http://schemas.microsoft.com/office/powerpoint/2010/main" val="403141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Kalman filters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38" name="Picture 2" descr="An intro to Kalman Filters for Autonomous Vehicles | by Atul Singh |  Towards Data Science">
            <a:extLst>
              <a:ext uri="{FF2B5EF4-FFF2-40B4-BE49-F238E27FC236}">
                <a16:creationId xmlns:a16="http://schemas.microsoft.com/office/drawing/2014/main" id="{8B3186BB-EC88-437A-8880-3ED263E6C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70" y="2093096"/>
            <a:ext cx="9061450" cy="43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0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Kalman filters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 descr="Kalman filter equations and instruction | Download Scientific Diagram">
            <a:extLst>
              <a:ext uri="{FF2B5EF4-FFF2-40B4-BE49-F238E27FC236}">
                <a16:creationId xmlns:a16="http://schemas.microsoft.com/office/drawing/2014/main" id="{31E3EABD-3FBA-4CE8-9A11-F9AACA732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56" y="1970030"/>
            <a:ext cx="8640287" cy="45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1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B5CDE-9846-4C39-ABD2-5B95CE48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02" y="1776730"/>
            <a:ext cx="81438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3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7410" name="Picture 2" descr="Amazon acquires self-driving car startup as demand stays hot for autonomous  delivery | 2020-06-29 | DC Velocity">
            <a:extLst>
              <a:ext uri="{FF2B5EF4-FFF2-40B4-BE49-F238E27FC236}">
                <a16:creationId xmlns:a16="http://schemas.microsoft.com/office/drawing/2014/main" id="{FD43B915-8A06-49B8-9043-B8821C14F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1" r="918"/>
          <a:stretch/>
        </p:blipFill>
        <p:spPr bwMode="auto">
          <a:xfrm>
            <a:off x="2024698" y="1690688"/>
            <a:ext cx="8694102" cy="46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6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81785"/>
            <a:ext cx="10515600" cy="4351338"/>
          </a:xfrm>
        </p:spPr>
        <p:txBody>
          <a:bodyPr/>
          <a:lstStyle/>
          <a:p>
            <a:r>
              <a:rPr lang="en-US" dirty="0"/>
              <a:t>Deep learning is good in interpolating but not extrapolating.</a:t>
            </a:r>
          </a:p>
          <a:p>
            <a:r>
              <a:rPr lang="en-US" dirty="0"/>
              <a:t>If it must perform well in million different situations it has to be trained using million similar situations.</a:t>
            </a:r>
          </a:p>
          <a:p>
            <a:r>
              <a:rPr lang="en-US" dirty="0"/>
              <a:t>They are data hungry networks.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7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0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216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7CB1-3040-40A9-8451-EDBA6F92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1026" name="Picture 2" descr="Object detection in a dense scene. | Download Scientific Diagram">
            <a:extLst>
              <a:ext uri="{FF2B5EF4-FFF2-40B4-BE49-F238E27FC236}">
                <a16:creationId xmlns:a16="http://schemas.microsoft.com/office/drawing/2014/main" id="{A399139E-752A-4F3E-A0A6-27AC5F78E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6"/>
          <a:stretch/>
        </p:blipFill>
        <p:spPr bwMode="auto">
          <a:xfrm>
            <a:off x="2592624" y="2468901"/>
            <a:ext cx="7443659" cy="42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CA3989-D251-44DF-BA34-E562D7B25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Object detection and localization using DNN.</a:t>
            </a:r>
          </a:p>
        </p:txBody>
      </p:sp>
    </p:spTree>
    <p:extLst>
      <p:ext uri="{BB962C8B-B14F-4D97-AF65-F5344CB8AC3E}">
        <p14:creationId xmlns:p14="http://schemas.microsoft.com/office/powerpoint/2010/main" val="423799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– You Only Look Once</a:t>
            </a:r>
          </a:p>
          <a:p>
            <a:endParaRPr lang="en-US" dirty="0"/>
          </a:p>
        </p:txBody>
      </p:sp>
      <p:pic>
        <p:nvPicPr>
          <p:cNvPr id="5" name="Picture 2" descr="yolo in deep-learning">
            <a:extLst>
              <a:ext uri="{FF2B5EF4-FFF2-40B4-BE49-F238E27FC236}">
                <a16:creationId xmlns:a16="http://schemas.microsoft.com/office/drawing/2014/main" id="{7673DCFB-DB33-498E-BAB5-86CD933F3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190" y="2884961"/>
            <a:ext cx="7916987" cy="27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3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YOLOv1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2" name="Picture 10" descr="Overview of the YOLO Object Detection Algorithm | by ODSC - Open Data  Science | Medium">
            <a:extLst>
              <a:ext uri="{FF2B5EF4-FFF2-40B4-BE49-F238E27FC236}">
                <a16:creationId xmlns:a16="http://schemas.microsoft.com/office/drawing/2014/main" id="{8767717B-C59B-4B3D-BC3C-C77F789F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487" y="2377454"/>
            <a:ext cx="8779566" cy="41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82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YOLOv1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Deformable Convolutions Demystified | by Divyanshu Mishra | Towards Data  Science">
            <a:extLst>
              <a:ext uri="{FF2B5EF4-FFF2-40B4-BE49-F238E27FC236}">
                <a16:creationId xmlns:a16="http://schemas.microsoft.com/office/drawing/2014/main" id="{A99490FA-ED98-432A-A66F-C6F70C0665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32" y="1550481"/>
            <a:ext cx="5721586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CFEE6-7355-4402-84F1-6780EF1A103A}"/>
              </a:ext>
            </a:extLst>
          </p:cNvPr>
          <p:cNvSpPr txBox="1"/>
          <p:nvPr/>
        </p:nvSpPr>
        <p:spPr>
          <a:xfrm>
            <a:off x="4927600" y="5882640"/>
            <a:ext cx="192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convolution</a:t>
            </a:r>
          </a:p>
        </p:txBody>
      </p:sp>
    </p:spTree>
    <p:extLst>
      <p:ext uri="{BB962C8B-B14F-4D97-AF65-F5344CB8AC3E}">
        <p14:creationId xmlns:p14="http://schemas.microsoft.com/office/powerpoint/2010/main" val="73241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YOLOv1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10" descr="Overview of the YOLO Object Detection Algorithm | by ODSC - Open Data  Science | Medium">
            <a:extLst>
              <a:ext uri="{FF2B5EF4-FFF2-40B4-BE49-F238E27FC236}">
                <a16:creationId xmlns:a16="http://schemas.microsoft.com/office/drawing/2014/main" id="{15DBA031-84B4-4677-BEDC-4B34FF752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487" y="2377454"/>
            <a:ext cx="8779566" cy="41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70170F-8BB6-43CC-AAE1-C49BBA810920}"/>
              </a:ext>
            </a:extLst>
          </p:cNvPr>
          <p:cNvCxnSpPr/>
          <p:nvPr/>
        </p:nvCxnSpPr>
        <p:spPr>
          <a:xfrm flipH="1">
            <a:off x="10027920" y="3220720"/>
            <a:ext cx="314960" cy="1066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0DF7E0-DA3E-4B60-A057-0CAB93BD7EB0}"/>
              </a:ext>
            </a:extLst>
          </p:cNvPr>
          <p:cNvSpPr txBox="1"/>
          <p:nvPr/>
        </p:nvSpPr>
        <p:spPr>
          <a:xfrm>
            <a:off x="10160000" y="2794000"/>
            <a:ext cx="11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layer</a:t>
            </a:r>
          </a:p>
        </p:txBody>
      </p:sp>
    </p:spTree>
    <p:extLst>
      <p:ext uri="{BB962C8B-B14F-4D97-AF65-F5344CB8AC3E}">
        <p14:creationId xmlns:p14="http://schemas.microsoft.com/office/powerpoint/2010/main" val="3194717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YOLOv1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4" name="Picture 4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73355F43-BC03-4201-BF37-356850E9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555" y="2368550"/>
            <a:ext cx="82486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7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E43-4743-441C-BD5F-0E4695A1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81AA-5228-4E58-A52B-D5D839E8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YOLOv1 architecture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Artificial neural network model to predict transport parameters of reactive  solutes from basic soil properties - ScienceDirect">
            <a:extLst>
              <a:ext uri="{FF2B5EF4-FFF2-40B4-BE49-F238E27FC236}">
                <a16:creationId xmlns:a16="http://schemas.microsoft.com/office/drawing/2014/main" id="{53161A5D-020E-47B2-AECD-40B53CA3F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r="10189"/>
          <a:stretch/>
        </p:blipFill>
        <p:spPr bwMode="auto">
          <a:xfrm>
            <a:off x="3251200" y="2537143"/>
            <a:ext cx="5689599" cy="35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1FE7FD-EF1B-4AA3-A1D5-7AF34C715BED}"/>
              </a:ext>
            </a:extLst>
          </p:cNvPr>
          <p:cNvSpPr txBox="1"/>
          <p:nvPr/>
        </p:nvSpPr>
        <p:spPr>
          <a:xfrm>
            <a:off x="4978400" y="6380480"/>
            <a:ext cx="214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54390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447</Words>
  <Application>Microsoft Office PowerPoint</Application>
  <PresentationFormat>Widescreen</PresentationFormat>
  <Paragraphs>102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Perception for F1-Tenth autonomous car</vt:lpstr>
      <vt:lpstr>Goals: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Making it real-time</vt:lpstr>
      <vt:lpstr>Image segmentation</vt:lpstr>
      <vt:lpstr>Depth estimation</vt:lpstr>
      <vt:lpstr>3D Map creation</vt:lpstr>
      <vt:lpstr>3D Map creation</vt:lpstr>
      <vt:lpstr>3D Map creation</vt:lpstr>
      <vt:lpstr>3D Map creation</vt:lpstr>
      <vt:lpstr>3D Map creation</vt:lpstr>
      <vt:lpstr>3D Map creation</vt:lpstr>
      <vt:lpstr>3D Map creation</vt:lpstr>
      <vt:lpstr>Deep learning limitations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 for F1-Tenth autonomous car</dc:title>
  <dc:creator>Krishna .</dc:creator>
  <cp:lastModifiedBy>Krishna .</cp:lastModifiedBy>
  <cp:revision>18</cp:revision>
  <dcterms:created xsi:type="dcterms:W3CDTF">2022-01-07T07:25:37Z</dcterms:created>
  <dcterms:modified xsi:type="dcterms:W3CDTF">2022-01-07T15:40:46Z</dcterms:modified>
</cp:coreProperties>
</file>